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Bebas Neue Bold" panose="020B0604020202020204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Montserrat" panose="00000500000000000000" pitchFamily="2" charset="0"/>
      <p:regular r:id="rId29"/>
    </p:embeddedFont>
    <p:embeddedFont>
      <p:font typeface="Montserrat Classic" panose="020B0604020202020204" charset="0"/>
      <p:regular r:id="rId30"/>
    </p:embeddedFont>
    <p:embeddedFont>
      <p:font typeface="Montserrat Classic Bold" panose="020B0604020202020204" charset="0"/>
      <p:regular r:id="rId31"/>
    </p:embeddedFont>
    <p:embeddedFont>
      <p:font typeface="Open Sans" panose="020B0606030504020204" pitchFamily="34" charset="0"/>
      <p:regular r:id="rId32"/>
    </p:embeddedFont>
    <p:embeddedFont>
      <p:font typeface="Open Sans Bold" panose="020B0806030504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500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7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4127" y="683475"/>
            <a:ext cx="16859746" cy="8920050"/>
            <a:chOff x="0" y="0"/>
            <a:chExt cx="4440427" cy="23493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0427" cy="2349314"/>
            </a:xfrm>
            <a:custGeom>
              <a:avLst/>
              <a:gdLst/>
              <a:ahLst/>
              <a:cxnLst/>
              <a:rect l="l" t="t" r="r" b="b"/>
              <a:pathLst>
                <a:path w="4440427" h="2349314">
                  <a:moveTo>
                    <a:pt x="15613" y="0"/>
                  </a:moveTo>
                  <a:lnTo>
                    <a:pt x="4424814" y="0"/>
                  </a:lnTo>
                  <a:cubicBezTo>
                    <a:pt x="4428955" y="0"/>
                    <a:pt x="4432926" y="1645"/>
                    <a:pt x="4435854" y="4573"/>
                  </a:cubicBezTo>
                  <a:cubicBezTo>
                    <a:pt x="4438782" y="7501"/>
                    <a:pt x="4440427" y="11472"/>
                    <a:pt x="4440427" y="15613"/>
                  </a:cubicBezTo>
                  <a:lnTo>
                    <a:pt x="4440427" y="2333701"/>
                  </a:lnTo>
                  <a:cubicBezTo>
                    <a:pt x="4440427" y="2337842"/>
                    <a:pt x="4438782" y="2341813"/>
                    <a:pt x="4435854" y="2344741"/>
                  </a:cubicBezTo>
                  <a:cubicBezTo>
                    <a:pt x="4432926" y="2347669"/>
                    <a:pt x="4428955" y="2349314"/>
                    <a:pt x="4424814" y="2349314"/>
                  </a:cubicBezTo>
                  <a:lnTo>
                    <a:pt x="15613" y="2349314"/>
                  </a:lnTo>
                  <a:cubicBezTo>
                    <a:pt x="11472" y="2349314"/>
                    <a:pt x="7501" y="2347669"/>
                    <a:pt x="4573" y="2344741"/>
                  </a:cubicBezTo>
                  <a:cubicBezTo>
                    <a:pt x="1645" y="2341813"/>
                    <a:pt x="0" y="2337842"/>
                    <a:pt x="0" y="2333701"/>
                  </a:cubicBezTo>
                  <a:lnTo>
                    <a:pt x="0" y="15613"/>
                  </a:lnTo>
                  <a:cubicBezTo>
                    <a:pt x="0" y="11472"/>
                    <a:pt x="1645" y="7501"/>
                    <a:pt x="4573" y="4573"/>
                  </a:cubicBezTo>
                  <a:cubicBezTo>
                    <a:pt x="7501" y="1645"/>
                    <a:pt x="11472" y="0"/>
                    <a:pt x="15613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440427" cy="2387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1727467"/>
            <a:ext cx="8490321" cy="7290405"/>
          </a:xfrm>
          <a:custGeom>
            <a:avLst/>
            <a:gdLst/>
            <a:ahLst/>
            <a:cxnLst/>
            <a:rect l="l" t="t" r="r" b="b"/>
            <a:pathLst>
              <a:path w="8490321" h="7290405">
                <a:moveTo>
                  <a:pt x="0" y="0"/>
                </a:moveTo>
                <a:lnTo>
                  <a:pt x="8490321" y="0"/>
                </a:lnTo>
                <a:lnTo>
                  <a:pt x="8490321" y="7290404"/>
                </a:lnTo>
                <a:lnTo>
                  <a:pt x="0" y="7290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095" t="-19406" r="-1031" b="-14669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14654010" y="3776357"/>
            <a:ext cx="2453425" cy="2397980"/>
          </a:xfrm>
          <a:custGeom>
            <a:avLst/>
            <a:gdLst/>
            <a:ahLst/>
            <a:cxnLst/>
            <a:rect l="l" t="t" r="r" b="b"/>
            <a:pathLst>
              <a:path w="2453425" h="2397980">
                <a:moveTo>
                  <a:pt x="0" y="0"/>
                </a:moveTo>
                <a:lnTo>
                  <a:pt x="2453425" y="0"/>
                </a:lnTo>
                <a:lnTo>
                  <a:pt x="2453425" y="2397981"/>
                </a:lnTo>
                <a:lnTo>
                  <a:pt x="0" y="23979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TextBox 7"/>
          <p:cNvSpPr txBox="1"/>
          <p:nvPr/>
        </p:nvSpPr>
        <p:spPr>
          <a:xfrm>
            <a:off x="8167983" y="6552389"/>
            <a:ext cx="12972054" cy="2465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7670" lvl="1" indent="-243835">
              <a:lnSpc>
                <a:spcPts val="3162"/>
              </a:lnSpc>
              <a:buFont typeface="Arial"/>
              <a:buChar char="•"/>
            </a:pPr>
            <a:r>
              <a:rPr lang="en-US" sz="2258">
                <a:solidFill>
                  <a:srgbClr val="5479F7"/>
                </a:solidFill>
                <a:latin typeface="Montserrat Classic"/>
              </a:rPr>
              <a:t>BRYAN FERNANDO KURNIAWAN SUHARTONO – 2602079804</a:t>
            </a:r>
          </a:p>
          <a:p>
            <a:pPr marL="487670" lvl="1" indent="-243835">
              <a:lnSpc>
                <a:spcPts val="3162"/>
              </a:lnSpc>
              <a:buFont typeface="Arial"/>
              <a:buChar char="•"/>
            </a:pPr>
            <a:r>
              <a:rPr lang="en-US" sz="2258">
                <a:solidFill>
                  <a:srgbClr val="5479F7"/>
                </a:solidFill>
                <a:latin typeface="Montserrat Classic"/>
              </a:rPr>
              <a:t>BRYAN ORVILLE AUDRIC – 2602160750</a:t>
            </a:r>
          </a:p>
          <a:p>
            <a:pPr marL="509261" lvl="1" indent="-254630">
              <a:lnSpc>
                <a:spcPts val="3302"/>
              </a:lnSpc>
              <a:buFont typeface="Arial"/>
              <a:buChar char="•"/>
            </a:pPr>
            <a:r>
              <a:rPr lang="en-US" sz="2358">
                <a:solidFill>
                  <a:srgbClr val="5479F7"/>
                </a:solidFill>
                <a:latin typeface="Montserrat Classic"/>
              </a:rPr>
              <a:t>CALVIN FARRELLINO KURNIAWAN – 2602085883</a:t>
            </a:r>
          </a:p>
          <a:p>
            <a:pPr marL="509261" lvl="1" indent="-254630">
              <a:lnSpc>
                <a:spcPts val="3302"/>
              </a:lnSpc>
              <a:buFont typeface="Arial"/>
              <a:buChar char="•"/>
            </a:pPr>
            <a:r>
              <a:rPr lang="en-US" sz="2358">
                <a:solidFill>
                  <a:srgbClr val="5479F7"/>
                </a:solidFill>
                <a:latin typeface="Montserrat Classic"/>
              </a:rPr>
              <a:t>DODDY SURYADHARMA – 2602062236</a:t>
            </a:r>
          </a:p>
          <a:p>
            <a:pPr marL="509261" lvl="1" indent="-254630">
              <a:lnSpc>
                <a:spcPts val="3302"/>
              </a:lnSpc>
              <a:buFont typeface="Arial"/>
              <a:buChar char="•"/>
            </a:pPr>
            <a:r>
              <a:rPr lang="en-US" sz="2358">
                <a:solidFill>
                  <a:srgbClr val="5479F7"/>
                </a:solidFill>
                <a:latin typeface="Montserrat Classic"/>
              </a:rPr>
              <a:t>JONATHAN EDMUND WILLIAM - 2602152982</a:t>
            </a:r>
          </a:p>
          <a:p>
            <a:pPr>
              <a:lnSpc>
                <a:spcPts val="3302"/>
              </a:lnSpc>
              <a:spcBef>
                <a:spcPct val="0"/>
              </a:spcBef>
            </a:pPr>
            <a:endParaRPr lang="en-US" sz="2358">
              <a:solidFill>
                <a:srgbClr val="5479F7"/>
              </a:solidFill>
              <a:latin typeface="Montserrat Classic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762052" y="1766375"/>
            <a:ext cx="7361930" cy="3208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01"/>
              </a:lnSpc>
            </a:pPr>
            <a:r>
              <a:rPr lang="en-US" sz="12873">
                <a:solidFill>
                  <a:srgbClr val="000000"/>
                </a:solidFill>
                <a:latin typeface="Bebas Neue Bold"/>
              </a:rPr>
              <a:t>FIN BOT: FINANCE AI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291081" y="0"/>
            <a:ext cx="10996919" cy="10996919"/>
          </a:xfrm>
          <a:custGeom>
            <a:avLst/>
            <a:gdLst/>
            <a:ahLst/>
            <a:cxnLst/>
            <a:rect l="l" t="t" r="r" b="b"/>
            <a:pathLst>
              <a:path w="10996919" h="10996919">
                <a:moveTo>
                  <a:pt x="0" y="0"/>
                </a:moveTo>
                <a:lnTo>
                  <a:pt x="10996919" y="0"/>
                </a:lnTo>
                <a:lnTo>
                  <a:pt x="10996919" y="10996919"/>
                </a:lnTo>
                <a:lnTo>
                  <a:pt x="0" y="109969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TextBox 3"/>
          <p:cNvSpPr txBox="1"/>
          <p:nvPr/>
        </p:nvSpPr>
        <p:spPr>
          <a:xfrm>
            <a:off x="270583" y="1301873"/>
            <a:ext cx="8325445" cy="1872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399">
                <a:solidFill>
                  <a:srgbClr val="000000"/>
                </a:solidFill>
                <a:latin typeface="Montserrat Classic"/>
              </a:rPr>
              <a:t>04.</a:t>
            </a:r>
          </a:p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399">
                <a:solidFill>
                  <a:srgbClr val="000000"/>
                </a:solidFill>
                <a:latin typeface="Montserrat Classic Bold"/>
              </a:rPr>
              <a:t>Goals and monetization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-248577"/>
            <a:ext cx="9696760" cy="10784153"/>
            <a:chOff x="0" y="0"/>
            <a:chExt cx="2553879" cy="28402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53879" cy="2840271"/>
            </a:xfrm>
            <a:custGeom>
              <a:avLst/>
              <a:gdLst/>
              <a:ahLst/>
              <a:cxnLst/>
              <a:rect l="l" t="t" r="r" b="b"/>
              <a:pathLst>
                <a:path w="2553879" h="2840271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53879" cy="287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072640" y="1586611"/>
            <a:ext cx="7839480" cy="7839480"/>
          </a:xfrm>
          <a:custGeom>
            <a:avLst/>
            <a:gdLst/>
            <a:ahLst/>
            <a:cxnLst/>
            <a:rect l="l" t="t" r="r" b="b"/>
            <a:pathLst>
              <a:path w="7839480" h="7839480">
                <a:moveTo>
                  <a:pt x="0" y="0"/>
                </a:moveTo>
                <a:lnTo>
                  <a:pt x="7839480" y="0"/>
                </a:lnTo>
                <a:lnTo>
                  <a:pt x="7839480" y="7839480"/>
                </a:lnTo>
                <a:lnTo>
                  <a:pt x="0" y="78394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6456185" y="7917628"/>
            <a:ext cx="5375629" cy="4114800"/>
          </a:xfrm>
          <a:custGeom>
            <a:avLst/>
            <a:gdLst/>
            <a:ahLst/>
            <a:cxnLst/>
            <a:rect l="l" t="t" r="r" b="b"/>
            <a:pathLst>
              <a:path w="5375629" h="4114800">
                <a:moveTo>
                  <a:pt x="0" y="0"/>
                </a:moveTo>
                <a:lnTo>
                  <a:pt x="5375630" y="0"/>
                </a:lnTo>
                <a:lnTo>
                  <a:pt x="53756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TextBox 7"/>
          <p:cNvSpPr txBox="1"/>
          <p:nvPr/>
        </p:nvSpPr>
        <p:spPr>
          <a:xfrm>
            <a:off x="336466" y="2671258"/>
            <a:ext cx="8614332" cy="7303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ontserrat Classic Bold"/>
              </a:rPr>
              <a:t>Short-term</a:t>
            </a:r>
          </a:p>
          <a:p>
            <a:pPr>
              <a:lnSpc>
                <a:spcPts val="4199"/>
              </a:lnSpc>
            </a:pPr>
            <a:r>
              <a:rPr lang="en-US" sz="2799">
                <a:solidFill>
                  <a:srgbClr val="000000"/>
                </a:solidFill>
                <a:latin typeface="Montserrat Classic"/>
              </a:rPr>
              <a:t>Offer a basic version of the Finbot for free with limited features, and charge users as subscription plan for access to premium features or advanced functionalities. The aim of this short-term operation is to obtain as much data as possible to create a highly functional AI Financial Advisor</a:t>
            </a:r>
          </a:p>
          <a:p>
            <a:pPr>
              <a:lnSpc>
                <a:spcPts val="4199"/>
              </a:lnSpc>
            </a:pPr>
            <a:endParaRPr lang="en-US" sz="2799">
              <a:solidFill>
                <a:srgbClr val="000000"/>
              </a:solidFill>
              <a:latin typeface="Montserrat Classic"/>
            </a:endParaRPr>
          </a:p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ontserrat Classic Bold"/>
              </a:rPr>
              <a:t>Long-term</a:t>
            </a:r>
          </a:p>
          <a:p>
            <a:pPr>
              <a:lnSpc>
                <a:spcPts val="4199"/>
              </a:lnSpc>
            </a:pPr>
            <a:r>
              <a:rPr lang="en-US" sz="2799">
                <a:solidFill>
                  <a:srgbClr val="000000"/>
                </a:solidFill>
                <a:latin typeface="Montserrat Classic"/>
              </a:rPr>
              <a:t>Partner with a corporation that needs the service and charge a partner fee</a:t>
            </a:r>
          </a:p>
          <a:p>
            <a:pPr>
              <a:lnSpc>
                <a:spcPts val="4199"/>
              </a:lnSpc>
            </a:pPr>
            <a:endParaRPr lang="en-US" sz="2799">
              <a:solidFill>
                <a:srgbClr val="000000"/>
              </a:solidFill>
              <a:latin typeface="Montserrat Classic"/>
            </a:endParaRPr>
          </a:p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endParaRPr lang="en-US" sz="2799">
              <a:solidFill>
                <a:srgbClr val="000000"/>
              </a:solidFill>
              <a:latin typeface="Montserrat Classic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63714" y="1162050"/>
            <a:ext cx="7559836" cy="2105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80"/>
              </a:lnSpc>
            </a:pPr>
            <a:r>
              <a:rPr lang="en-US" sz="8000">
                <a:solidFill>
                  <a:srgbClr val="000000"/>
                </a:solidFill>
                <a:latin typeface="Bebas Neue Bold"/>
              </a:rPr>
              <a:t>Goals &amp; Monetization</a:t>
            </a:r>
          </a:p>
          <a:p>
            <a:pPr marL="0" lvl="0" indent="0">
              <a:lnSpc>
                <a:spcPts val="8080"/>
              </a:lnSpc>
            </a:pPr>
            <a:endParaRPr lang="en-US" sz="8000">
              <a:solidFill>
                <a:srgbClr val="000000"/>
              </a:solidFill>
              <a:latin typeface="Bebas Neue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7801" y="249454"/>
            <a:ext cx="12144775" cy="9788093"/>
          </a:xfrm>
          <a:custGeom>
            <a:avLst/>
            <a:gdLst/>
            <a:ahLst/>
            <a:cxnLst/>
            <a:rect l="l" t="t" r="r" b="b"/>
            <a:pathLst>
              <a:path w="12144775" h="9788093">
                <a:moveTo>
                  <a:pt x="0" y="0"/>
                </a:moveTo>
                <a:lnTo>
                  <a:pt x="12144775" y="0"/>
                </a:lnTo>
                <a:lnTo>
                  <a:pt x="12144775" y="9788092"/>
                </a:lnTo>
                <a:lnTo>
                  <a:pt x="0" y="97880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439" b="-1663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TextBox 3"/>
          <p:cNvSpPr txBox="1"/>
          <p:nvPr/>
        </p:nvSpPr>
        <p:spPr>
          <a:xfrm>
            <a:off x="12194798" y="3928565"/>
            <a:ext cx="4592955" cy="88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sz="5099">
                <a:solidFill>
                  <a:srgbClr val="000000"/>
                </a:solidFill>
                <a:latin typeface="Montserrat Classic Bold"/>
              </a:rPr>
              <a:t>AI technology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010084" y="3153228"/>
            <a:ext cx="962382" cy="88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sz="5099">
                <a:solidFill>
                  <a:srgbClr val="000000"/>
                </a:solidFill>
                <a:latin typeface="Montserrat Classic"/>
              </a:rPr>
              <a:t>05.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62902"/>
            <a:ext cx="3740470" cy="3401806"/>
          </a:xfrm>
          <a:custGeom>
            <a:avLst/>
            <a:gdLst/>
            <a:ahLst/>
            <a:cxnLst/>
            <a:rect l="l" t="t" r="r" b="b"/>
            <a:pathLst>
              <a:path w="3740470" h="3401806">
                <a:moveTo>
                  <a:pt x="0" y="0"/>
                </a:moveTo>
                <a:lnTo>
                  <a:pt x="3740470" y="0"/>
                </a:lnTo>
                <a:lnTo>
                  <a:pt x="3740470" y="3401805"/>
                </a:lnTo>
                <a:lnTo>
                  <a:pt x="0" y="34018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3"/>
          <p:cNvGrpSpPr/>
          <p:nvPr/>
        </p:nvGrpSpPr>
        <p:grpSpPr>
          <a:xfrm>
            <a:off x="496713" y="1335223"/>
            <a:ext cx="17320037" cy="8152516"/>
            <a:chOff x="0" y="0"/>
            <a:chExt cx="4561656" cy="21471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61656" cy="2147165"/>
            </a:xfrm>
            <a:custGeom>
              <a:avLst/>
              <a:gdLst/>
              <a:ahLst/>
              <a:cxnLst/>
              <a:rect l="l" t="t" r="r" b="b"/>
              <a:pathLst>
                <a:path w="4561656" h="2147165">
                  <a:moveTo>
                    <a:pt x="22797" y="0"/>
                  </a:moveTo>
                  <a:lnTo>
                    <a:pt x="4538859" y="0"/>
                  </a:lnTo>
                  <a:cubicBezTo>
                    <a:pt x="4544906" y="0"/>
                    <a:pt x="4550704" y="2402"/>
                    <a:pt x="4554979" y="6677"/>
                  </a:cubicBezTo>
                  <a:cubicBezTo>
                    <a:pt x="4559254" y="10952"/>
                    <a:pt x="4561656" y="16751"/>
                    <a:pt x="4561656" y="22797"/>
                  </a:cubicBezTo>
                  <a:lnTo>
                    <a:pt x="4561656" y="2124368"/>
                  </a:lnTo>
                  <a:cubicBezTo>
                    <a:pt x="4561656" y="2136958"/>
                    <a:pt x="4551450" y="2147165"/>
                    <a:pt x="4538859" y="2147165"/>
                  </a:cubicBezTo>
                  <a:lnTo>
                    <a:pt x="22797" y="2147165"/>
                  </a:lnTo>
                  <a:cubicBezTo>
                    <a:pt x="10206" y="2147165"/>
                    <a:pt x="0" y="2136958"/>
                    <a:pt x="0" y="2124368"/>
                  </a:cubicBezTo>
                  <a:lnTo>
                    <a:pt x="0" y="22797"/>
                  </a:lnTo>
                  <a:cubicBezTo>
                    <a:pt x="0" y="10206"/>
                    <a:pt x="10206" y="0"/>
                    <a:pt x="22797" y="0"/>
                  </a:cubicBezTo>
                  <a:close/>
                </a:path>
              </a:pathLst>
            </a:custGeom>
            <a:solidFill>
              <a:srgbClr val="CADD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561656" cy="21852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656140" y="550401"/>
            <a:ext cx="8975721" cy="1674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5"/>
              </a:lnSpc>
            </a:pPr>
            <a:r>
              <a:rPr lang="en-US" sz="6312">
                <a:solidFill>
                  <a:srgbClr val="000000"/>
                </a:solidFill>
                <a:latin typeface="Bebas Neue Bold"/>
              </a:rPr>
              <a:t>AI technology</a:t>
            </a:r>
          </a:p>
          <a:p>
            <a:pPr marL="0" lvl="0" indent="0" algn="ctr">
              <a:lnSpc>
                <a:spcPts val="6375"/>
              </a:lnSpc>
              <a:spcBef>
                <a:spcPct val="0"/>
              </a:spcBef>
            </a:pPr>
            <a:endParaRPr lang="en-US" sz="6312">
              <a:solidFill>
                <a:srgbClr val="000000"/>
              </a:solidFill>
              <a:latin typeface="Bebas Neue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00238" y="2637984"/>
            <a:ext cx="16887523" cy="2327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9" lvl="1" indent="-367035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Open Sans Bold"/>
              </a:rPr>
              <a:t>Natural Language generation </a:t>
            </a:r>
          </a:p>
          <a:p>
            <a:pPr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Open Sans"/>
              </a:rPr>
              <a:t>This involves using natural language processing algorithms to analyze unstructured data and automatically produce content based on that data. </a:t>
            </a:r>
          </a:p>
          <a:p>
            <a:pPr>
              <a:lnSpc>
                <a:spcPts val="4340"/>
              </a:lnSpc>
            </a:pPr>
            <a:endParaRPr lang="en-US" sz="340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00238" y="5906975"/>
            <a:ext cx="16887523" cy="3580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9" lvl="1" indent="-367035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Open Sans Bold"/>
              </a:rPr>
              <a:t>Machine learning</a:t>
            </a:r>
          </a:p>
          <a:p>
            <a:pPr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Open Sans"/>
              </a:rPr>
              <a:t>Machine learning is a subfield of artificial intelligence (AI) that focuses on the development of algorithms and statistical models that enable computer systems to improve their performance on a specific task through learning from data, without being explicitly programmed.</a:t>
            </a:r>
          </a:p>
          <a:p>
            <a:pPr>
              <a:lnSpc>
                <a:spcPts val="4760"/>
              </a:lnSpc>
            </a:pPr>
            <a:endParaRPr lang="en-US" sz="340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5759350" y="82296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789532"/>
            <a:ext cx="12003620" cy="7497468"/>
          </a:xfrm>
          <a:custGeom>
            <a:avLst/>
            <a:gdLst/>
            <a:ahLst/>
            <a:cxnLst/>
            <a:rect l="l" t="t" r="r" b="b"/>
            <a:pathLst>
              <a:path w="12003620" h="7497468">
                <a:moveTo>
                  <a:pt x="0" y="0"/>
                </a:moveTo>
                <a:lnTo>
                  <a:pt x="12003620" y="0"/>
                </a:lnTo>
                <a:lnTo>
                  <a:pt x="12003620" y="7497468"/>
                </a:lnTo>
                <a:lnTo>
                  <a:pt x="0" y="7497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TextBox 3"/>
          <p:cNvSpPr txBox="1"/>
          <p:nvPr/>
        </p:nvSpPr>
        <p:spPr>
          <a:xfrm>
            <a:off x="9813525" y="933450"/>
            <a:ext cx="7312409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06.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Prototype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87476" y="869509"/>
            <a:ext cx="8990865" cy="9759419"/>
          </a:xfrm>
          <a:custGeom>
            <a:avLst/>
            <a:gdLst/>
            <a:ahLst/>
            <a:cxnLst/>
            <a:rect l="l" t="t" r="r" b="b"/>
            <a:pathLst>
              <a:path w="8990865" h="9759419">
                <a:moveTo>
                  <a:pt x="0" y="0"/>
                </a:moveTo>
                <a:lnTo>
                  <a:pt x="8990865" y="0"/>
                </a:lnTo>
                <a:lnTo>
                  <a:pt x="8990865" y="9759419"/>
                </a:lnTo>
                <a:lnTo>
                  <a:pt x="0" y="97594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TextBox 3"/>
          <p:cNvSpPr txBox="1"/>
          <p:nvPr/>
        </p:nvSpPr>
        <p:spPr>
          <a:xfrm>
            <a:off x="6592575" y="-228600"/>
            <a:ext cx="438066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Landing Page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15598" y="829945"/>
            <a:ext cx="12256803" cy="9422418"/>
          </a:xfrm>
          <a:custGeom>
            <a:avLst/>
            <a:gdLst/>
            <a:ahLst/>
            <a:cxnLst/>
            <a:rect l="l" t="t" r="r" b="b"/>
            <a:pathLst>
              <a:path w="12256803" h="9422418">
                <a:moveTo>
                  <a:pt x="0" y="0"/>
                </a:moveTo>
                <a:lnTo>
                  <a:pt x="12256804" y="0"/>
                </a:lnTo>
                <a:lnTo>
                  <a:pt x="12256804" y="9422418"/>
                </a:lnTo>
                <a:lnTo>
                  <a:pt x="0" y="9422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TextBox 3"/>
          <p:cNvSpPr txBox="1"/>
          <p:nvPr/>
        </p:nvSpPr>
        <p:spPr>
          <a:xfrm>
            <a:off x="6953667" y="-57150"/>
            <a:ext cx="438066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Landing Page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74716" y="434023"/>
            <a:ext cx="9035433" cy="9897326"/>
          </a:xfrm>
          <a:custGeom>
            <a:avLst/>
            <a:gdLst/>
            <a:ahLst/>
            <a:cxnLst/>
            <a:rect l="l" t="t" r="r" b="b"/>
            <a:pathLst>
              <a:path w="9035433" h="9897326">
                <a:moveTo>
                  <a:pt x="0" y="0"/>
                </a:moveTo>
                <a:lnTo>
                  <a:pt x="9035434" y="0"/>
                </a:lnTo>
                <a:lnTo>
                  <a:pt x="9035434" y="9897325"/>
                </a:lnTo>
                <a:lnTo>
                  <a:pt x="0" y="98973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TextBox 3"/>
          <p:cNvSpPr txBox="1"/>
          <p:nvPr/>
        </p:nvSpPr>
        <p:spPr>
          <a:xfrm>
            <a:off x="6592575" y="-228600"/>
            <a:ext cx="438066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Landing Page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2120" y="933450"/>
            <a:ext cx="16077655" cy="9090574"/>
          </a:xfrm>
          <a:custGeom>
            <a:avLst/>
            <a:gdLst/>
            <a:ahLst/>
            <a:cxnLst/>
            <a:rect l="l" t="t" r="r" b="b"/>
            <a:pathLst>
              <a:path w="16077655" h="9090574">
                <a:moveTo>
                  <a:pt x="0" y="0"/>
                </a:moveTo>
                <a:lnTo>
                  <a:pt x="16077655" y="0"/>
                </a:lnTo>
                <a:lnTo>
                  <a:pt x="16077655" y="9090574"/>
                </a:lnTo>
                <a:lnTo>
                  <a:pt x="0" y="90905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TextBox 3"/>
          <p:cNvSpPr txBox="1"/>
          <p:nvPr/>
        </p:nvSpPr>
        <p:spPr>
          <a:xfrm>
            <a:off x="7347347" y="-57150"/>
            <a:ext cx="359330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Dashboard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45821" y="1028700"/>
            <a:ext cx="11796358" cy="9006758"/>
          </a:xfrm>
          <a:custGeom>
            <a:avLst/>
            <a:gdLst/>
            <a:ahLst/>
            <a:cxnLst/>
            <a:rect l="l" t="t" r="r" b="b"/>
            <a:pathLst>
              <a:path w="11796358" h="9006758">
                <a:moveTo>
                  <a:pt x="0" y="0"/>
                </a:moveTo>
                <a:lnTo>
                  <a:pt x="11796358" y="0"/>
                </a:lnTo>
                <a:lnTo>
                  <a:pt x="11796358" y="9006758"/>
                </a:lnTo>
                <a:lnTo>
                  <a:pt x="0" y="90067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88" b="-1788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TextBox 3"/>
          <p:cNvSpPr txBox="1"/>
          <p:nvPr/>
        </p:nvSpPr>
        <p:spPr>
          <a:xfrm>
            <a:off x="7003971" y="-95250"/>
            <a:ext cx="428005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Performance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89004" y="1713452"/>
            <a:ext cx="927410" cy="92741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3368" tIns="53368" rIns="53368" bIns="5336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489004" y="2943399"/>
            <a:ext cx="927410" cy="92741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3368" tIns="53368" rIns="53368" bIns="5336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489004" y="4173345"/>
            <a:ext cx="927410" cy="92741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3368" tIns="53368" rIns="53368" bIns="5336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489004" y="5403291"/>
            <a:ext cx="927410" cy="92741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3368" tIns="53368" rIns="53368" bIns="5336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489004" y="6633238"/>
            <a:ext cx="927410" cy="92741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3368" tIns="53368" rIns="53368" bIns="5336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489004" y="7865448"/>
            <a:ext cx="927410" cy="92741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3368" tIns="53368" rIns="53368" bIns="5336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028700" y="2891295"/>
            <a:ext cx="6367005" cy="6367005"/>
          </a:xfrm>
          <a:custGeom>
            <a:avLst/>
            <a:gdLst/>
            <a:ahLst/>
            <a:cxnLst/>
            <a:rect l="l" t="t" r="r" b="b"/>
            <a:pathLst>
              <a:path w="6367005" h="6367005">
                <a:moveTo>
                  <a:pt x="0" y="0"/>
                </a:moveTo>
                <a:lnTo>
                  <a:pt x="6367005" y="0"/>
                </a:lnTo>
                <a:lnTo>
                  <a:pt x="6367005" y="6367005"/>
                </a:lnTo>
                <a:lnTo>
                  <a:pt x="0" y="63670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1" name="TextBox 21"/>
          <p:cNvSpPr txBox="1"/>
          <p:nvPr/>
        </p:nvSpPr>
        <p:spPr>
          <a:xfrm>
            <a:off x="9672556" y="1615721"/>
            <a:ext cx="7958219" cy="1761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33"/>
              </a:lnSpc>
            </a:pPr>
            <a:r>
              <a:rPr lang="en-US" sz="3666">
                <a:solidFill>
                  <a:srgbClr val="000000"/>
                </a:solidFill>
                <a:latin typeface="Montserrat Classic"/>
              </a:rPr>
              <a:t>Problem Statement</a:t>
            </a:r>
          </a:p>
          <a:p>
            <a:pPr algn="l">
              <a:lnSpc>
                <a:spcPts val="7333"/>
              </a:lnSpc>
            </a:pPr>
            <a:endParaRPr lang="en-US" sz="3666">
              <a:solidFill>
                <a:srgbClr val="000000"/>
              </a:solidFill>
              <a:latin typeface="Montserrat Classic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8819418" y="1612891"/>
            <a:ext cx="266582" cy="84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53"/>
              </a:lnSpc>
              <a:spcBef>
                <a:spcPct val="0"/>
              </a:spcBef>
            </a:pPr>
            <a:r>
              <a:rPr lang="en-US" sz="3676">
                <a:solidFill>
                  <a:srgbClr val="000000"/>
                </a:solidFill>
                <a:latin typeface="Montserrat Classic Bold"/>
              </a:rPr>
              <a:t>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672556" y="2845667"/>
            <a:ext cx="7958219" cy="1761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33"/>
              </a:lnSpc>
            </a:pPr>
            <a:r>
              <a:rPr lang="en-US" sz="3666">
                <a:solidFill>
                  <a:srgbClr val="000000"/>
                </a:solidFill>
                <a:latin typeface="Montserrat Classic"/>
              </a:rPr>
              <a:t>Target market</a:t>
            </a:r>
          </a:p>
          <a:p>
            <a:pPr algn="l">
              <a:lnSpc>
                <a:spcPts val="7333"/>
              </a:lnSpc>
            </a:pPr>
            <a:endParaRPr lang="en-US" sz="3666">
              <a:solidFill>
                <a:srgbClr val="000000"/>
              </a:solidFill>
              <a:latin typeface="Montserrat Classic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8819418" y="2842837"/>
            <a:ext cx="266582" cy="84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53"/>
              </a:lnSpc>
              <a:spcBef>
                <a:spcPct val="0"/>
              </a:spcBef>
            </a:pPr>
            <a:r>
              <a:rPr lang="en-US" sz="3676">
                <a:solidFill>
                  <a:srgbClr val="000000"/>
                </a:solidFill>
                <a:latin typeface="Montserrat Classic Bold"/>
              </a:rPr>
              <a:t>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672556" y="4075614"/>
            <a:ext cx="7958219" cy="1761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33"/>
              </a:lnSpc>
            </a:pPr>
            <a:r>
              <a:rPr lang="en-US" sz="3666">
                <a:solidFill>
                  <a:srgbClr val="000000"/>
                </a:solidFill>
                <a:latin typeface="Montserrat Classic"/>
              </a:rPr>
              <a:t>Finbot overview</a:t>
            </a:r>
          </a:p>
          <a:p>
            <a:pPr algn="l">
              <a:lnSpc>
                <a:spcPts val="7333"/>
              </a:lnSpc>
            </a:pPr>
            <a:endParaRPr lang="en-US" sz="3666">
              <a:solidFill>
                <a:srgbClr val="000000"/>
              </a:solidFill>
              <a:latin typeface="Montserrat Classic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8819418" y="4072784"/>
            <a:ext cx="266582" cy="84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53"/>
              </a:lnSpc>
              <a:spcBef>
                <a:spcPct val="0"/>
              </a:spcBef>
            </a:pPr>
            <a:r>
              <a:rPr lang="en-US" sz="3676">
                <a:solidFill>
                  <a:srgbClr val="000000"/>
                </a:solidFill>
                <a:latin typeface="Montserrat Classic Bold"/>
              </a:rPr>
              <a:t>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672556" y="5305560"/>
            <a:ext cx="7958219" cy="1761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33"/>
              </a:lnSpc>
            </a:pPr>
            <a:r>
              <a:rPr lang="en-US" sz="3666">
                <a:solidFill>
                  <a:srgbClr val="000000"/>
                </a:solidFill>
                <a:latin typeface="Montserrat Classic"/>
              </a:rPr>
              <a:t>Goals and monetization</a:t>
            </a:r>
          </a:p>
          <a:p>
            <a:pPr algn="l">
              <a:lnSpc>
                <a:spcPts val="7333"/>
              </a:lnSpc>
            </a:pPr>
            <a:endParaRPr lang="en-US" sz="3666">
              <a:solidFill>
                <a:srgbClr val="000000"/>
              </a:solidFill>
              <a:latin typeface="Montserrat Classic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8819418" y="5302730"/>
            <a:ext cx="266582" cy="84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53"/>
              </a:lnSpc>
              <a:spcBef>
                <a:spcPct val="0"/>
              </a:spcBef>
            </a:pPr>
            <a:r>
              <a:rPr lang="en-US" sz="3676">
                <a:solidFill>
                  <a:srgbClr val="000000"/>
                </a:solidFill>
                <a:latin typeface="Montserrat Classic Bold"/>
              </a:rPr>
              <a:t>4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672556" y="6535506"/>
            <a:ext cx="7958219" cy="1761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33"/>
              </a:lnSpc>
            </a:pPr>
            <a:r>
              <a:rPr lang="en-US" sz="3666">
                <a:solidFill>
                  <a:srgbClr val="000000"/>
                </a:solidFill>
                <a:latin typeface="Montserrat Classic"/>
              </a:rPr>
              <a:t>Artificial Intelligence technology</a:t>
            </a:r>
          </a:p>
          <a:p>
            <a:pPr algn="l">
              <a:lnSpc>
                <a:spcPts val="7333"/>
              </a:lnSpc>
            </a:pPr>
            <a:endParaRPr lang="en-US" sz="3666">
              <a:solidFill>
                <a:srgbClr val="000000"/>
              </a:solidFill>
              <a:latin typeface="Montserrat Classic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8819418" y="6532676"/>
            <a:ext cx="266582" cy="84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53"/>
              </a:lnSpc>
              <a:spcBef>
                <a:spcPct val="0"/>
              </a:spcBef>
            </a:pPr>
            <a:r>
              <a:rPr lang="en-US" sz="3676">
                <a:solidFill>
                  <a:srgbClr val="000000"/>
                </a:solidFill>
                <a:latin typeface="Montserrat Classic Bold"/>
              </a:rPr>
              <a:t>5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531449" y="1770602"/>
            <a:ext cx="4186651" cy="1610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75"/>
              </a:lnSpc>
              <a:spcBef>
                <a:spcPct val="0"/>
              </a:spcBef>
            </a:pPr>
            <a:r>
              <a:rPr lang="en-US" sz="10396">
                <a:solidFill>
                  <a:srgbClr val="000000"/>
                </a:solidFill>
                <a:latin typeface="Bebas Neue Bold"/>
              </a:rPr>
              <a:t>Contents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819418" y="7764887"/>
            <a:ext cx="266582" cy="84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53"/>
              </a:lnSpc>
              <a:spcBef>
                <a:spcPct val="0"/>
              </a:spcBef>
            </a:pPr>
            <a:r>
              <a:rPr lang="en-US" sz="3676">
                <a:solidFill>
                  <a:srgbClr val="000000"/>
                </a:solidFill>
                <a:latin typeface="Montserrat Classic Bold"/>
              </a:rPr>
              <a:t>6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672556" y="7761933"/>
            <a:ext cx="7958219" cy="1761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33"/>
              </a:lnSpc>
            </a:pPr>
            <a:r>
              <a:rPr lang="en-US" sz="3666">
                <a:solidFill>
                  <a:srgbClr val="000000"/>
                </a:solidFill>
                <a:latin typeface="Montserrat Classic"/>
              </a:rPr>
              <a:t>Prototype</a:t>
            </a:r>
          </a:p>
          <a:p>
            <a:pPr algn="l">
              <a:lnSpc>
                <a:spcPts val="7333"/>
              </a:lnSpc>
            </a:pPr>
            <a:endParaRPr lang="en-US" sz="3666">
              <a:solidFill>
                <a:srgbClr val="000000"/>
              </a:solidFill>
              <a:latin typeface="Montserrat Class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610474" y="-57150"/>
            <a:ext cx="3743325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Open Sans Bold"/>
              </a:rPr>
              <a:t>Activities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BFBFB75-C70C-BCCA-03EB-BD0589BA5D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99" y="829945"/>
            <a:ext cx="16255402" cy="914366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3933" y="1028700"/>
            <a:ext cx="15995367" cy="8997394"/>
          </a:xfrm>
          <a:custGeom>
            <a:avLst/>
            <a:gdLst/>
            <a:ahLst/>
            <a:cxnLst/>
            <a:rect l="l" t="t" r="r" b="b"/>
            <a:pathLst>
              <a:path w="15995367" h="8997394">
                <a:moveTo>
                  <a:pt x="0" y="0"/>
                </a:moveTo>
                <a:lnTo>
                  <a:pt x="15995367" y="0"/>
                </a:lnTo>
                <a:lnTo>
                  <a:pt x="15995367" y="8997394"/>
                </a:lnTo>
                <a:lnTo>
                  <a:pt x="0" y="89973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TextBox 3"/>
          <p:cNvSpPr txBox="1"/>
          <p:nvPr/>
        </p:nvSpPr>
        <p:spPr>
          <a:xfrm>
            <a:off x="7817167" y="-57150"/>
            <a:ext cx="3231833" cy="874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Open Sans Bold"/>
              </a:rPr>
              <a:t>Chatbot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62AF04-9508-416D-764D-99AECA520EE4}"/>
              </a:ext>
            </a:extLst>
          </p:cNvPr>
          <p:cNvSpPr/>
          <p:nvPr/>
        </p:nvSpPr>
        <p:spPr>
          <a:xfrm>
            <a:off x="6953385" y="4305300"/>
            <a:ext cx="438123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Selesai</a:t>
            </a:r>
          </a:p>
        </p:txBody>
      </p:sp>
    </p:spTree>
    <p:extLst>
      <p:ext uri="{BB962C8B-B14F-4D97-AF65-F5344CB8AC3E}">
        <p14:creationId xmlns:p14="http://schemas.microsoft.com/office/powerpoint/2010/main" val="239503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46836"/>
            <a:ext cx="18288000" cy="10580673"/>
          </a:xfrm>
          <a:custGeom>
            <a:avLst/>
            <a:gdLst/>
            <a:ahLst/>
            <a:cxnLst/>
            <a:rect l="l" t="t" r="r" b="b"/>
            <a:pathLst>
              <a:path w="18288000" h="10580673">
                <a:moveTo>
                  <a:pt x="0" y="0"/>
                </a:moveTo>
                <a:lnTo>
                  <a:pt x="18288000" y="0"/>
                </a:lnTo>
                <a:lnTo>
                  <a:pt x="18288000" y="10580672"/>
                </a:lnTo>
                <a:lnTo>
                  <a:pt x="0" y="105806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88469" y="-248577"/>
            <a:ext cx="7252291" cy="10784153"/>
            <a:chOff x="0" y="0"/>
            <a:chExt cx="1910068" cy="28402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0068" cy="2840271"/>
            </a:xfrm>
            <a:custGeom>
              <a:avLst/>
              <a:gdLst/>
              <a:ahLst/>
              <a:cxnLst/>
              <a:rect l="l" t="t" r="r" b="b"/>
              <a:pathLst>
                <a:path w="1910068" h="2840271">
                  <a:moveTo>
                    <a:pt x="0" y="0"/>
                  </a:moveTo>
                  <a:lnTo>
                    <a:pt x="1910068" y="0"/>
                  </a:lnTo>
                  <a:lnTo>
                    <a:pt x="1910068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910068" cy="287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731234" y="1220568"/>
            <a:ext cx="7480044" cy="8778668"/>
          </a:xfrm>
          <a:custGeom>
            <a:avLst/>
            <a:gdLst/>
            <a:ahLst/>
            <a:cxnLst/>
            <a:rect l="l" t="t" r="r" b="b"/>
            <a:pathLst>
              <a:path w="7480044" h="8778668">
                <a:moveTo>
                  <a:pt x="0" y="0"/>
                </a:moveTo>
                <a:lnTo>
                  <a:pt x="7480045" y="0"/>
                </a:lnTo>
                <a:lnTo>
                  <a:pt x="7480045" y="8778668"/>
                </a:lnTo>
                <a:lnTo>
                  <a:pt x="0" y="87786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361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TextBox 6"/>
          <p:cNvSpPr txBox="1"/>
          <p:nvPr/>
        </p:nvSpPr>
        <p:spPr>
          <a:xfrm>
            <a:off x="37731" y="1741300"/>
            <a:ext cx="11579313" cy="8545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0210" lvl="1" indent="-305105">
              <a:lnSpc>
                <a:spcPts val="4239"/>
              </a:lnSpc>
              <a:buFont typeface="Arial"/>
              <a:buChar char="•"/>
            </a:pPr>
            <a:r>
              <a:rPr lang="en-US" sz="2826">
                <a:solidFill>
                  <a:srgbClr val="000000"/>
                </a:solidFill>
                <a:latin typeface="Montserrat Classic Bold"/>
              </a:rPr>
              <a:t>High Cost</a:t>
            </a:r>
          </a:p>
          <a:p>
            <a:pPr>
              <a:lnSpc>
                <a:spcPts val="4239"/>
              </a:lnSpc>
            </a:pPr>
            <a:r>
              <a:rPr lang="en-US" sz="2826">
                <a:solidFill>
                  <a:srgbClr val="000000"/>
                </a:solidFill>
                <a:latin typeface="Montserrat Classic"/>
              </a:rPr>
              <a:t>Traditional financial advisor require high fees, limiting access for several small to mid-sized company.</a:t>
            </a:r>
          </a:p>
          <a:p>
            <a:pPr marL="610210" lvl="1" indent="-305105">
              <a:lnSpc>
                <a:spcPts val="4239"/>
              </a:lnSpc>
              <a:buFont typeface="Arial"/>
              <a:buChar char="•"/>
            </a:pPr>
            <a:r>
              <a:rPr lang="en-US" sz="2826">
                <a:solidFill>
                  <a:srgbClr val="000000"/>
                </a:solidFill>
                <a:latin typeface="Montserrat Classic Bold"/>
              </a:rPr>
              <a:t>Human error</a:t>
            </a:r>
          </a:p>
          <a:p>
            <a:pPr>
              <a:lnSpc>
                <a:spcPts val="4239"/>
              </a:lnSpc>
            </a:pPr>
            <a:r>
              <a:rPr lang="en-US" sz="2826">
                <a:solidFill>
                  <a:srgbClr val="000000"/>
                </a:solidFill>
                <a:latin typeface="Montserrat Classic"/>
              </a:rPr>
              <a:t>Traditional advisor can miscalculate, causing an inaccurate prediction, hence providing an inaccurate financial advices</a:t>
            </a:r>
          </a:p>
          <a:p>
            <a:pPr marL="610210" lvl="1" indent="-305105">
              <a:lnSpc>
                <a:spcPts val="4239"/>
              </a:lnSpc>
              <a:buFont typeface="Arial"/>
              <a:buChar char="•"/>
            </a:pPr>
            <a:r>
              <a:rPr lang="en-US" sz="2826">
                <a:solidFill>
                  <a:srgbClr val="000000"/>
                </a:solidFill>
                <a:latin typeface="Montserrat Classic Bold"/>
              </a:rPr>
              <a:t>Time Consuming</a:t>
            </a:r>
          </a:p>
          <a:p>
            <a:pPr>
              <a:lnSpc>
                <a:spcPts val="4239"/>
              </a:lnSpc>
            </a:pPr>
            <a:r>
              <a:rPr lang="en-US" sz="2826">
                <a:solidFill>
                  <a:srgbClr val="000000"/>
                </a:solidFill>
                <a:latin typeface="Montserrat Classic"/>
              </a:rPr>
              <a:t>Traditional financial advisory services often involve time-consuming processes, leading to delayed responses in addressing urgent financial matters or adapting to rapidly changing market conditions.</a:t>
            </a:r>
          </a:p>
          <a:p>
            <a:pPr marL="610210" lvl="1" indent="-305105">
              <a:lnSpc>
                <a:spcPts val="4239"/>
              </a:lnSpc>
              <a:buFont typeface="Arial"/>
              <a:buChar char="•"/>
            </a:pPr>
            <a:r>
              <a:rPr lang="en-US" sz="2826">
                <a:solidFill>
                  <a:srgbClr val="000000"/>
                </a:solidFill>
                <a:latin typeface="Montserrat Classic Bold"/>
              </a:rPr>
              <a:t>Limited Accessibility</a:t>
            </a:r>
          </a:p>
          <a:p>
            <a:pPr>
              <a:lnSpc>
                <a:spcPts val="4239"/>
              </a:lnSpc>
            </a:pPr>
            <a:r>
              <a:rPr lang="en-US" sz="2826">
                <a:solidFill>
                  <a:srgbClr val="000000"/>
                </a:solidFill>
                <a:latin typeface="Montserrat Classic"/>
              </a:rPr>
              <a:t>Traditional financial advisory services are often geographically constrained, making it challenging for individuals in remote or underserved areas to access expert financial guidance.</a:t>
            </a:r>
          </a:p>
          <a:p>
            <a:pPr marL="0" lvl="0" indent="0" algn="l">
              <a:lnSpc>
                <a:spcPts val="4239"/>
              </a:lnSpc>
              <a:spcBef>
                <a:spcPct val="0"/>
              </a:spcBef>
            </a:pPr>
            <a:endParaRPr lang="en-US" sz="2826">
              <a:solidFill>
                <a:srgbClr val="000000"/>
              </a:solidFill>
              <a:latin typeface="Montserrat Classic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40172" y="463581"/>
            <a:ext cx="7112003" cy="2105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80"/>
              </a:lnSpc>
            </a:pPr>
            <a:r>
              <a:rPr lang="en-US" sz="8000">
                <a:solidFill>
                  <a:srgbClr val="000000"/>
                </a:solidFill>
                <a:latin typeface="Bebas Neue Bold"/>
              </a:rPr>
              <a:t>Problem Statement</a:t>
            </a:r>
          </a:p>
          <a:p>
            <a:pPr marL="0" lvl="0" indent="0">
              <a:lnSpc>
                <a:spcPts val="8080"/>
              </a:lnSpc>
            </a:pPr>
            <a:endParaRPr lang="en-US" sz="8000">
              <a:solidFill>
                <a:srgbClr val="000000"/>
              </a:solidFill>
              <a:latin typeface="Bebas Neue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78469" y="1028700"/>
            <a:ext cx="11956525" cy="7630806"/>
          </a:xfrm>
          <a:custGeom>
            <a:avLst/>
            <a:gdLst/>
            <a:ahLst/>
            <a:cxnLst/>
            <a:rect l="l" t="t" r="r" b="b"/>
            <a:pathLst>
              <a:path w="11956525" h="7630806">
                <a:moveTo>
                  <a:pt x="0" y="0"/>
                </a:moveTo>
                <a:lnTo>
                  <a:pt x="11956525" y="0"/>
                </a:lnTo>
                <a:lnTo>
                  <a:pt x="11956525" y="7630806"/>
                </a:lnTo>
                <a:lnTo>
                  <a:pt x="0" y="7630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2"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-248577"/>
            <a:ext cx="9696760" cy="10784153"/>
            <a:chOff x="0" y="0"/>
            <a:chExt cx="2553879" cy="28402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53879" cy="2840271"/>
            </a:xfrm>
            <a:custGeom>
              <a:avLst/>
              <a:gdLst/>
              <a:ahLst/>
              <a:cxnLst/>
              <a:rect l="l" t="t" r="r" b="b"/>
              <a:pathLst>
                <a:path w="2553879" h="2840271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53879" cy="287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986568" y="1028700"/>
            <a:ext cx="8011624" cy="8516252"/>
          </a:xfrm>
          <a:custGeom>
            <a:avLst/>
            <a:gdLst/>
            <a:ahLst/>
            <a:cxnLst/>
            <a:rect l="l" t="t" r="r" b="b"/>
            <a:pathLst>
              <a:path w="8011624" h="8516252">
                <a:moveTo>
                  <a:pt x="0" y="0"/>
                </a:moveTo>
                <a:lnTo>
                  <a:pt x="8011624" y="0"/>
                </a:lnTo>
                <a:lnTo>
                  <a:pt x="8011624" y="8516252"/>
                </a:lnTo>
                <a:lnTo>
                  <a:pt x="0" y="85162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983" r="-14983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TextBox 6"/>
          <p:cNvSpPr txBox="1"/>
          <p:nvPr/>
        </p:nvSpPr>
        <p:spPr>
          <a:xfrm>
            <a:off x="701258" y="4179151"/>
            <a:ext cx="7884749" cy="3684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39"/>
              </a:lnSpc>
              <a:spcBef>
                <a:spcPct val="0"/>
              </a:spcBef>
            </a:pPr>
            <a:r>
              <a:rPr lang="en-US" sz="3293" dirty="0">
                <a:solidFill>
                  <a:srgbClr val="000000"/>
                </a:solidFill>
                <a:latin typeface="Montserrat Classic Bold"/>
              </a:rPr>
              <a:t>The demand for data-driven decision-making, continuous monitoring and cost-effectiveness personalization in finance, further highlight the needs for AI </a:t>
            </a:r>
            <a:r>
              <a:rPr lang="en-US" sz="3293">
                <a:solidFill>
                  <a:srgbClr val="000000"/>
                </a:solidFill>
                <a:latin typeface="Montserrat Classic Bold"/>
              </a:rPr>
              <a:t>financial advisor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84164" y="2168741"/>
            <a:ext cx="6118937" cy="2105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80"/>
              </a:lnSpc>
            </a:pPr>
            <a:r>
              <a:rPr lang="en-US" sz="8000">
                <a:solidFill>
                  <a:srgbClr val="000000"/>
                </a:solidFill>
                <a:latin typeface="Bebas Neue Bold"/>
              </a:rPr>
              <a:t>Market trend</a:t>
            </a:r>
          </a:p>
          <a:p>
            <a:pPr marL="0" lvl="0" indent="0">
              <a:lnSpc>
                <a:spcPts val="8080"/>
              </a:lnSpc>
            </a:pPr>
            <a:endParaRPr lang="en-US" sz="8000">
              <a:solidFill>
                <a:srgbClr val="000000"/>
              </a:solidFill>
              <a:latin typeface="Bebas Neue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-248577"/>
            <a:ext cx="9696760" cy="10784153"/>
            <a:chOff x="0" y="0"/>
            <a:chExt cx="2553879" cy="28402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53879" cy="2840271"/>
            </a:xfrm>
            <a:custGeom>
              <a:avLst/>
              <a:gdLst/>
              <a:ahLst/>
              <a:cxnLst/>
              <a:rect l="l" t="t" r="r" b="b"/>
              <a:pathLst>
                <a:path w="2553879" h="2840271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53879" cy="287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986568" y="1028700"/>
            <a:ext cx="8011624" cy="8516252"/>
          </a:xfrm>
          <a:custGeom>
            <a:avLst/>
            <a:gdLst/>
            <a:ahLst/>
            <a:cxnLst/>
            <a:rect l="l" t="t" r="r" b="b"/>
            <a:pathLst>
              <a:path w="8011624" h="8516252">
                <a:moveTo>
                  <a:pt x="0" y="0"/>
                </a:moveTo>
                <a:lnTo>
                  <a:pt x="8011624" y="0"/>
                </a:lnTo>
                <a:lnTo>
                  <a:pt x="8011624" y="8516252"/>
                </a:lnTo>
                <a:lnTo>
                  <a:pt x="0" y="85162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983" r="-14983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-2334658" y="-183335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TextBox 7"/>
          <p:cNvSpPr txBox="1"/>
          <p:nvPr/>
        </p:nvSpPr>
        <p:spPr>
          <a:xfrm>
            <a:off x="701258" y="4179151"/>
            <a:ext cx="7884749" cy="3684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0992" lvl="1" indent="-355496">
              <a:lnSpc>
                <a:spcPts val="4939"/>
              </a:lnSpc>
              <a:buFont typeface="Arial"/>
              <a:buChar char="•"/>
            </a:pPr>
            <a:r>
              <a:rPr lang="en-US" sz="3293">
                <a:solidFill>
                  <a:srgbClr val="000000"/>
                </a:solidFill>
                <a:latin typeface="Montserrat Classic Bold"/>
              </a:rPr>
              <a:t>Corporation looking to sustain their operations</a:t>
            </a:r>
          </a:p>
          <a:p>
            <a:pPr marL="710992" lvl="1" indent="-355496">
              <a:lnSpc>
                <a:spcPts val="4939"/>
              </a:lnSpc>
              <a:buFont typeface="Arial"/>
              <a:buChar char="•"/>
            </a:pPr>
            <a:r>
              <a:rPr lang="en-US" sz="3293">
                <a:solidFill>
                  <a:srgbClr val="000000"/>
                </a:solidFill>
                <a:latin typeface="Montserrat Classic Bold"/>
              </a:rPr>
              <a:t>Mid to large-sized corporation looking to expand their operations</a:t>
            </a:r>
          </a:p>
          <a:p>
            <a:pPr marL="0" lvl="0" indent="0" algn="l">
              <a:lnSpc>
                <a:spcPts val="4939"/>
              </a:lnSpc>
              <a:spcBef>
                <a:spcPct val="0"/>
              </a:spcBef>
            </a:pPr>
            <a:endParaRPr lang="en-US" sz="3293">
              <a:solidFill>
                <a:srgbClr val="000000"/>
              </a:solidFill>
              <a:latin typeface="Montserrat Classic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84164" y="2168741"/>
            <a:ext cx="6118937" cy="2105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80"/>
              </a:lnSpc>
            </a:pPr>
            <a:r>
              <a:rPr lang="en-US" sz="8000">
                <a:solidFill>
                  <a:srgbClr val="000000"/>
                </a:solidFill>
                <a:latin typeface="Bebas Neue Bold"/>
              </a:rPr>
              <a:t>Target Market</a:t>
            </a:r>
          </a:p>
          <a:p>
            <a:pPr marL="0" lvl="0" indent="0">
              <a:lnSpc>
                <a:spcPts val="8080"/>
              </a:lnSpc>
            </a:pPr>
            <a:endParaRPr lang="en-US" sz="8000">
              <a:solidFill>
                <a:srgbClr val="000000"/>
              </a:solidFill>
              <a:latin typeface="Bebas Neue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41481" y="2454640"/>
            <a:ext cx="13190359" cy="9095349"/>
          </a:xfrm>
          <a:custGeom>
            <a:avLst/>
            <a:gdLst/>
            <a:ahLst/>
            <a:cxnLst/>
            <a:rect l="l" t="t" r="r" b="b"/>
            <a:pathLst>
              <a:path w="13190359" h="9095349">
                <a:moveTo>
                  <a:pt x="0" y="0"/>
                </a:moveTo>
                <a:lnTo>
                  <a:pt x="13190359" y="0"/>
                </a:lnTo>
                <a:lnTo>
                  <a:pt x="13190359" y="9095349"/>
                </a:lnTo>
                <a:lnTo>
                  <a:pt x="0" y="90953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94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TextBox 3"/>
          <p:cNvSpPr txBox="1"/>
          <p:nvPr/>
        </p:nvSpPr>
        <p:spPr>
          <a:xfrm>
            <a:off x="10703719" y="938091"/>
            <a:ext cx="6658451" cy="2917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33"/>
              </a:lnSpc>
            </a:pPr>
            <a:r>
              <a:rPr lang="en-US" sz="6066">
                <a:solidFill>
                  <a:srgbClr val="000000"/>
                </a:solidFill>
                <a:latin typeface="Montserrat Classic"/>
              </a:rPr>
              <a:t>03.</a:t>
            </a:r>
          </a:p>
          <a:p>
            <a:pPr algn="ctr">
              <a:lnSpc>
                <a:spcPts val="12133"/>
              </a:lnSpc>
              <a:spcBef>
                <a:spcPct val="0"/>
              </a:spcBef>
            </a:pPr>
            <a:r>
              <a:rPr lang="en-US" sz="6066">
                <a:solidFill>
                  <a:srgbClr val="000000"/>
                </a:solidFill>
                <a:latin typeface="Montserrat Classic Bold"/>
              </a:rPr>
              <a:t> FInbot Overview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43556" y="3937056"/>
            <a:ext cx="12541231" cy="7709590"/>
          </a:xfrm>
          <a:custGeom>
            <a:avLst/>
            <a:gdLst/>
            <a:ahLst/>
            <a:cxnLst/>
            <a:rect l="l" t="t" r="r" b="b"/>
            <a:pathLst>
              <a:path w="12541231" h="7709590">
                <a:moveTo>
                  <a:pt x="0" y="0"/>
                </a:moveTo>
                <a:lnTo>
                  <a:pt x="12541231" y="0"/>
                </a:lnTo>
                <a:lnTo>
                  <a:pt x="12541231" y="7709590"/>
                </a:lnTo>
                <a:lnTo>
                  <a:pt x="0" y="77095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180" b="-4180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3"/>
          <p:cNvGrpSpPr/>
          <p:nvPr/>
        </p:nvGrpSpPr>
        <p:grpSpPr>
          <a:xfrm>
            <a:off x="771690" y="4171562"/>
            <a:ext cx="4470103" cy="5498451"/>
            <a:chOff x="0" y="0"/>
            <a:chExt cx="1177311" cy="14481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7311" cy="1448152"/>
            </a:xfrm>
            <a:custGeom>
              <a:avLst/>
              <a:gdLst/>
              <a:ahLst/>
              <a:cxnLst/>
              <a:rect l="l" t="t" r="r" b="b"/>
              <a:pathLst>
                <a:path w="1177311" h="1448152">
                  <a:moveTo>
                    <a:pt x="58886" y="0"/>
                  </a:moveTo>
                  <a:lnTo>
                    <a:pt x="1118425" y="0"/>
                  </a:lnTo>
                  <a:cubicBezTo>
                    <a:pt x="1134043" y="0"/>
                    <a:pt x="1149021" y="6204"/>
                    <a:pt x="1160064" y="17247"/>
                  </a:cubicBezTo>
                  <a:cubicBezTo>
                    <a:pt x="1171107" y="28290"/>
                    <a:pt x="1177311" y="43268"/>
                    <a:pt x="1177311" y="58886"/>
                  </a:cubicBezTo>
                  <a:lnTo>
                    <a:pt x="1177311" y="1389266"/>
                  </a:lnTo>
                  <a:cubicBezTo>
                    <a:pt x="1177311" y="1404883"/>
                    <a:pt x="1171107" y="1419861"/>
                    <a:pt x="1160064" y="1430904"/>
                  </a:cubicBezTo>
                  <a:cubicBezTo>
                    <a:pt x="1149021" y="1441948"/>
                    <a:pt x="1134043" y="1448152"/>
                    <a:pt x="1118425" y="1448152"/>
                  </a:cubicBezTo>
                  <a:lnTo>
                    <a:pt x="58886" y="1448152"/>
                  </a:lnTo>
                  <a:cubicBezTo>
                    <a:pt x="43268" y="1448152"/>
                    <a:pt x="28290" y="1441948"/>
                    <a:pt x="17247" y="1430904"/>
                  </a:cubicBezTo>
                  <a:cubicBezTo>
                    <a:pt x="6204" y="1419861"/>
                    <a:pt x="0" y="1404883"/>
                    <a:pt x="0" y="1389266"/>
                  </a:cubicBezTo>
                  <a:lnTo>
                    <a:pt x="0" y="58886"/>
                  </a:lnTo>
                  <a:cubicBezTo>
                    <a:pt x="0" y="43268"/>
                    <a:pt x="6204" y="28290"/>
                    <a:pt x="17247" y="17247"/>
                  </a:cubicBezTo>
                  <a:cubicBezTo>
                    <a:pt x="28290" y="6204"/>
                    <a:pt x="43268" y="0"/>
                    <a:pt x="58886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177311" cy="14862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149735" y="4171562"/>
            <a:ext cx="4470103" cy="5498451"/>
            <a:chOff x="0" y="0"/>
            <a:chExt cx="1177311" cy="144815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77311" cy="1448152"/>
            </a:xfrm>
            <a:custGeom>
              <a:avLst/>
              <a:gdLst/>
              <a:ahLst/>
              <a:cxnLst/>
              <a:rect l="l" t="t" r="r" b="b"/>
              <a:pathLst>
                <a:path w="1177311" h="1448152">
                  <a:moveTo>
                    <a:pt x="58886" y="0"/>
                  </a:moveTo>
                  <a:lnTo>
                    <a:pt x="1118425" y="0"/>
                  </a:lnTo>
                  <a:cubicBezTo>
                    <a:pt x="1134043" y="0"/>
                    <a:pt x="1149021" y="6204"/>
                    <a:pt x="1160064" y="17247"/>
                  </a:cubicBezTo>
                  <a:cubicBezTo>
                    <a:pt x="1171107" y="28290"/>
                    <a:pt x="1177311" y="43268"/>
                    <a:pt x="1177311" y="58886"/>
                  </a:cubicBezTo>
                  <a:lnTo>
                    <a:pt x="1177311" y="1389266"/>
                  </a:lnTo>
                  <a:cubicBezTo>
                    <a:pt x="1177311" y="1404883"/>
                    <a:pt x="1171107" y="1419861"/>
                    <a:pt x="1160064" y="1430904"/>
                  </a:cubicBezTo>
                  <a:cubicBezTo>
                    <a:pt x="1149021" y="1441948"/>
                    <a:pt x="1134043" y="1448152"/>
                    <a:pt x="1118425" y="1448152"/>
                  </a:cubicBezTo>
                  <a:lnTo>
                    <a:pt x="58886" y="1448152"/>
                  </a:lnTo>
                  <a:cubicBezTo>
                    <a:pt x="43268" y="1448152"/>
                    <a:pt x="28290" y="1441948"/>
                    <a:pt x="17247" y="1430904"/>
                  </a:cubicBezTo>
                  <a:cubicBezTo>
                    <a:pt x="6204" y="1419861"/>
                    <a:pt x="0" y="1404883"/>
                    <a:pt x="0" y="1389266"/>
                  </a:cubicBezTo>
                  <a:lnTo>
                    <a:pt x="0" y="58886"/>
                  </a:lnTo>
                  <a:cubicBezTo>
                    <a:pt x="0" y="43268"/>
                    <a:pt x="6204" y="28290"/>
                    <a:pt x="17247" y="17247"/>
                  </a:cubicBezTo>
                  <a:cubicBezTo>
                    <a:pt x="28290" y="6204"/>
                    <a:pt x="43268" y="0"/>
                    <a:pt x="58886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177311" cy="14862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95825" y="4373245"/>
            <a:ext cx="4898395" cy="1364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Montserrat Classic Bold"/>
              </a:rPr>
              <a:t>Financial performance tracking</a:t>
            </a:r>
          </a:p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endParaRPr lang="en-US" sz="2799">
              <a:solidFill>
                <a:srgbClr val="000000"/>
              </a:solidFill>
              <a:latin typeface="Montserrat Classic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71690" y="5661660"/>
            <a:ext cx="4275997" cy="426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>
              <a:lnSpc>
                <a:spcPts val="344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Montserrat"/>
              </a:rPr>
              <a:t>Detailed tracking and analysis of company performance for informed decision-making.</a:t>
            </a:r>
          </a:p>
          <a:p>
            <a:pPr marL="496569" lvl="1" indent="-248284">
              <a:lnSpc>
                <a:spcPts val="344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Montserrat"/>
              </a:rPr>
              <a:t>Displaying company current and predicted financial statistic data with benchmark feature.</a:t>
            </a:r>
          </a:p>
          <a:p>
            <a:pPr marL="0" lvl="0" indent="0" algn="ctr">
              <a:lnSpc>
                <a:spcPts val="3449"/>
              </a:lnSpc>
              <a:spcBef>
                <a:spcPct val="0"/>
              </a:spcBef>
            </a:pPr>
            <a:endParaRPr lang="en-US" sz="2299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656140" y="550401"/>
            <a:ext cx="8975721" cy="1674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5"/>
              </a:lnSpc>
            </a:pPr>
            <a:r>
              <a:rPr lang="en-US" sz="6312">
                <a:solidFill>
                  <a:srgbClr val="000000"/>
                </a:solidFill>
                <a:latin typeface="Bebas Neue Bold"/>
              </a:rPr>
              <a:t>Overview</a:t>
            </a:r>
          </a:p>
          <a:p>
            <a:pPr marL="0" lvl="0" indent="0" algn="ctr">
              <a:lnSpc>
                <a:spcPts val="6375"/>
              </a:lnSpc>
              <a:spcBef>
                <a:spcPct val="0"/>
              </a:spcBef>
            </a:pPr>
            <a:endParaRPr lang="en-US" sz="6312">
              <a:solidFill>
                <a:srgbClr val="000000"/>
              </a:solidFill>
              <a:latin typeface="Bebas Neue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932416" y="1474526"/>
            <a:ext cx="10423169" cy="2462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Classic"/>
              </a:rPr>
              <a:t>Finbot offers a suite of services, empowering users with financial advice, real-time market insights and performance tracking. With a focus on continuous learning, Finbot ensures clients a secure advice with 24/7 accessibility.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973870" y="4373245"/>
            <a:ext cx="4898395" cy="90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Montserrat Classic Bold"/>
              </a:rPr>
              <a:t>Financial Advice</a:t>
            </a:r>
          </a:p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endParaRPr lang="en-US" sz="2799">
              <a:solidFill>
                <a:srgbClr val="000000"/>
              </a:solidFill>
              <a:latin typeface="Montserrat Classic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149735" y="5661660"/>
            <a:ext cx="4275997" cy="3408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>
              <a:lnSpc>
                <a:spcPts val="344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Montserrat"/>
              </a:rPr>
              <a:t>Tailored investment plans driven by sophisticated algorithms and market analysis, giving you the best financial advice based on company performance.</a:t>
            </a:r>
          </a:p>
          <a:p>
            <a:pPr marL="0" lvl="0" indent="0" algn="ctr">
              <a:lnSpc>
                <a:spcPts val="3449"/>
              </a:lnSpc>
              <a:spcBef>
                <a:spcPct val="0"/>
              </a:spcBef>
            </a:pPr>
            <a:endParaRPr lang="en-US" sz="2299">
              <a:solidFill>
                <a:srgbClr val="000000"/>
              </a:solidFill>
              <a:latin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438</Words>
  <Application>Microsoft Office PowerPoint</Application>
  <PresentationFormat>Custom</PresentationFormat>
  <Paragraphs>67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Calibri</vt:lpstr>
      <vt:lpstr>Open Sans Bold</vt:lpstr>
      <vt:lpstr>Arial</vt:lpstr>
      <vt:lpstr>Montserrat Classic</vt:lpstr>
      <vt:lpstr>Bebas Neue Bold</vt:lpstr>
      <vt:lpstr>Montserrat Classic Bold</vt:lpstr>
      <vt:lpstr>Montserrat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Statement</dc:title>
  <dc:creator>Dy_Lyc S</dc:creator>
  <cp:lastModifiedBy>BRYAN ORVILLE AUDRIC</cp:lastModifiedBy>
  <cp:revision>4</cp:revision>
  <dcterms:created xsi:type="dcterms:W3CDTF">2006-08-16T00:00:00Z</dcterms:created>
  <dcterms:modified xsi:type="dcterms:W3CDTF">2023-12-05T14:29:37Z</dcterms:modified>
  <dc:identifier>DAF11wn7ScE</dc:identifier>
</cp:coreProperties>
</file>